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sldIdLst>
    <p:sldId id="274" r:id="rId5"/>
    <p:sldId id="279" r:id="rId6"/>
    <p:sldId id="272" r:id="rId7"/>
    <p:sldId id="301" r:id="rId8"/>
    <p:sldId id="310" r:id="rId9"/>
  </p:sldIdLst>
  <p:sldSz cx="12192000" cy="6858000"/>
  <p:notesSz cx="6858000" cy="9144000"/>
  <p:defaultTextStyle>
    <a:defPPr>
      <a:defRPr lang="en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CCC9"/>
    <a:srgbClr val="C1C6C8"/>
    <a:srgbClr val="D28700"/>
    <a:srgbClr val="008C95"/>
    <a:srgbClr val="FDDA24"/>
    <a:srgbClr val="0072CE"/>
    <a:srgbClr val="002F6C"/>
    <a:srgbClr val="E6E6E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6CFBCC-8908-4691-82E2-4909FD975958}" v="24" dt="2023-09-25T08:09:21.3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68"/>
    <p:restoredTop sz="74548" autoAdjust="0"/>
  </p:normalViewPr>
  <p:slideViewPr>
    <p:cSldViewPr snapToGrid="0" snapToObjects="1">
      <p:cViewPr varScale="1">
        <p:scale>
          <a:sx n="50" d="100"/>
          <a:sy n="50" d="100"/>
        </p:scale>
        <p:origin x="130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1F8D82-9D55-4459-A6A4-466FCDC8644A}" type="datetimeFigureOut">
              <a:rPr lang="et-EE" smtClean="0"/>
              <a:t>25.10.2023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6CC19D-314E-42E4-9CC1-1D7F230E22E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35035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6CC19D-314E-42E4-9CC1-1D7F230E22E6}" type="slidenum">
              <a:rPr lang="et-EE" smtClean="0"/>
              <a:t>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67197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6CC19D-314E-42E4-9CC1-1D7F230E22E6}" type="slidenum">
              <a:rPr lang="et-EE" smtClean="0"/>
              <a:t>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33417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6CC19D-314E-42E4-9CC1-1D7F230E22E6}" type="slidenum">
              <a:rPr lang="et-EE" smtClean="0"/>
              <a:t>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04547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BF1B91A-4A60-2B4D-B9DD-15640749E4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709479-6069-9049-A343-A44DC489C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5600" y="1836000"/>
            <a:ext cx="7020000" cy="2880000"/>
          </a:xfrm>
        </p:spPr>
        <p:txBody>
          <a:bodyPr anchor="t" anchorCtr="0"/>
          <a:lstStyle>
            <a:lvl1pPr algn="l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E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A7FA61-098B-C34D-8384-A7240341F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5600" y="4723475"/>
            <a:ext cx="7020000" cy="54180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3964905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BF1B91A-4A60-2B4D-B9DD-15640749E4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709479-6069-9049-A343-A44DC489C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5600" y="1836000"/>
            <a:ext cx="7020000" cy="2880000"/>
          </a:xfrm>
        </p:spPr>
        <p:txBody>
          <a:bodyPr anchor="t" anchorCtr="0"/>
          <a:lstStyle>
            <a:lvl1pPr algn="l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E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A7FA61-098B-C34D-8384-A7240341F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5600" y="4723475"/>
            <a:ext cx="7020000" cy="54180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3164611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EA375D3-79F2-A74D-BEDE-290793297F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C0D376-BEB2-1E44-BBF1-B06543C7D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66E83-2B20-724D-8AAB-CFB148D3F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1"/>
            <a:r>
              <a:rPr lang="en-GB" dirty="0"/>
              <a:t>Third level</a:t>
            </a:r>
          </a:p>
          <a:p>
            <a:pPr lvl="1"/>
            <a:r>
              <a:rPr lang="en-GB" dirty="0"/>
              <a:t>Fourth level</a:t>
            </a:r>
          </a:p>
          <a:p>
            <a:pPr lvl="1"/>
            <a:r>
              <a:rPr lang="en-GB" dirty="0"/>
              <a:t>Fifth level</a:t>
            </a:r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4062076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B68D2658-C8D8-4D40-9A4F-E1E1A688B2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C0D376-BEB2-1E44-BBF1-B06543C7D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66E83-2B20-724D-8AAB-CFB148D3F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1"/>
            <a:r>
              <a:rPr lang="en-GB" dirty="0"/>
              <a:t>Third level</a:t>
            </a:r>
          </a:p>
          <a:p>
            <a:pPr lvl="1"/>
            <a:r>
              <a:rPr lang="en-GB" dirty="0"/>
              <a:t>Fourth level</a:t>
            </a:r>
          </a:p>
          <a:p>
            <a:pPr lvl="1"/>
            <a:r>
              <a:rPr lang="en-GB" dirty="0"/>
              <a:t>Fifth level</a:t>
            </a:r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3193548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4339FEB-DE06-EC4B-9E91-AC0A0AD0B8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9336D4-DBAA-A245-B8F9-B89F03488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FFBF1D-AC89-C74D-B639-FD1BC063D5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5600" y="2520000"/>
            <a:ext cx="4759200" cy="301680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E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7FA5B-08C5-204C-895F-E24F51993F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1200" y="2520000"/>
            <a:ext cx="4759200" cy="3016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194247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hart&#10;&#10;Description automatically generated with low confidence">
            <a:extLst>
              <a:ext uri="{FF2B5EF4-FFF2-40B4-BE49-F238E27FC236}">
                <a16:creationId xmlns:a16="http://schemas.microsoft.com/office/drawing/2014/main" id="{69B7F0A4-4BC6-4A1B-BE29-D78DE3EEFD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C0D376-BEB2-1E44-BBF1-B06543C7D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66E83-2B20-724D-8AAB-CFB148D3F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1"/>
            <a:r>
              <a:rPr lang="en-GB" dirty="0"/>
              <a:t>Third level</a:t>
            </a:r>
          </a:p>
          <a:p>
            <a:pPr lvl="1"/>
            <a:r>
              <a:rPr lang="en-GB" dirty="0"/>
              <a:t>Fourth level</a:t>
            </a:r>
          </a:p>
          <a:p>
            <a:pPr lvl="1"/>
            <a:r>
              <a:rPr lang="en-GB" dirty="0"/>
              <a:t>Fifth level</a:t>
            </a:r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3078569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chart&#10;&#10;Description automatically generated">
            <a:extLst>
              <a:ext uri="{FF2B5EF4-FFF2-40B4-BE49-F238E27FC236}">
                <a16:creationId xmlns:a16="http://schemas.microsoft.com/office/drawing/2014/main" id="{76E9FC86-3F20-46BD-B14D-A888E37F8A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C0D376-BEB2-1E44-BBF1-B06543C7D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66E83-2B20-724D-8AAB-CFB148D3F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1"/>
            <a:r>
              <a:rPr lang="en-GB" dirty="0"/>
              <a:t>Third level</a:t>
            </a:r>
          </a:p>
          <a:p>
            <a:pPr lvl="1"/>
            <a:r>
              <a:rPr lang="en-GB" dirty="0"/>
              <a:t>Fourth level</a:t>
            </a:r>
          </a:p>
          <a:p>
            <a:pPr lvl="1"/>
            <a:r>
              <a:rPr lang="en-GB" dirty="0"/>
              <a:t>Fifth level</a:t>
            </a:r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3996191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4339FEB-DE06-EC4B-9E91-AC0A0AD0B8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9336D4-DBAA-A245-B8F9-B89F03488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FFBF1D-AC89-C74D-B639-FD1BC063D5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5600" y="2520000"/>
            <a:ext cx="4759200" cy="301680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E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7FA5B-08C5-204C-895F-E24F51993F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1200" y="2520000"/>
            <a:ext cx="4759200" cy="3016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433015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88A26F8C-487F-4B4D-BE69-53A79E5334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9336D4-DBAA-A245-B8F9-B89F03488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FFBF1D-AC89-C74D-B639-FD1BC063D5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5600" y="2520000"/>
            <a:ext cx="4759200" cy="301680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E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7FA5B-08C5-204C-895F-E24F51993F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1200" y="2520000"/>
            <a:ext cx="4759200" cy="3016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696051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1316A8-FF2F-D148-88FA-9916D393E4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69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3706D5A-F0E1-4E4B-9020-8441CC45F5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7189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36D4-DBAA-A245-B8F9-B89F03488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FFBF1D-AC89-C74D-B639-FD1BC063D5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5600" y="2520000"/>
            <a:ext cx="2127600" cy="301680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0"/>
            <a:r>
              <a:rPr lang="en-GB" dirty="0"/>
              <a:t>Second level</a:t>
            </a:r>
          </a:p>
          <a:p>
            <a:pPr lvl="0"/>
            <a:r>
              <a:rPr lang="en-GB" dirty="0"/>
              <a:t>Third level</a:t>
            </a:r>
          </a:p>
          <a:p>
            <a:pPr lvl="0"/>
            <a:r>
              <a:rPr lang="en-GB" dirty="0"/>
              <a:t>Fourth level</a:t>
            </a:r>
          </a:p>
          <a:p>
            <a:pPr lvl="0"/>
            <a:r>
              <a:rPr lang="en-GB" dirty="0"/>
              <a:t>Fifth level</a:t>
            </a:r>
            <a:endParaRPr lang="en-E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7FA5B-08C5-204C-895F-E24F51993F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27600" y="2520000"/>
            <a:ext cx="7354800" cy="301680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1"/>
            <a:r>
              <a:rPr lang="en-GB" dirty="0"/>
              <a:t>Third level</a:t>
            </a:r>
          </a:p>
          <a:p>
            <a:pPr lvl="1"/>
            <a:r>
              <a:rPr lang="en-GB" dirty="0"/>
              <a:t>Fourth level</a:t>
            </a:r>
          </a:p>
          <a:p>
            <a:pPr lvl="1"/>
            <a:r>
              <a:rPr lang="en-GB" dirty="0"/>
              <a:t>Fifth level</a:t>
            </a:r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2802585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5E34E9-4DF1-5346-82B3-A7B8684FD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600" y="601200"/>
            <a:ext cx="8292267" cy="1324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dirty="0"/>
              <a:t>Click to edit Master title style</a:t>
            </a:r>
            <a:endParaRPr lang="en-E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5C2296-E790-1D4F-9E45-21302BC93B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5600" y="2520000"/>
            <a:ext cx="10411200" cy="30168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1"/>
            <a:r>
              <a:rPr lang="en-GB" dirty="0"/>
              <a:t>Third level</a:t>
            </a:r>
          </a:p>
          <a:p>
            <a:pPr lvl="1"/>
            <a:r>
              <a:rPr lang="en-GB" dirty="0"/>
              <a:t>Fourth level</a:t>
            </a:r>
          </a:p>
          <a:p>
            <a:pPr lvl="1"/>
            <a:r>
              <a:rPr lang="en-GB" dirty="0"/>
              <a:t>Fifth level</a:t>
            </a:r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2549965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64" r:id="rId4"/>
    <p:sldLayoutId id="2147483663" r:id="rId5"/>
    <p:sldLayoutId id="2147483665" r:id="rId6"/>
    <p:sldLayoutId id="2147483666" r:id="rId7"/>
    <p:sldLayoutId id="2147483667" r:id="rId8"/>
    <p:sldLayoutId id="2147483662" r:id="rId9"/>
    <p:sldLayoutId id="2147483655" r:id="rId10"/>
    <p:sldLayoutId id="2147483654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chemeClr val="tx1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8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ky, grass, outdoor, field&#10;&#10;Description automatically generated">
            <a:extLst>
              <a:ext uri="{FF2B5EF4-FFF2-40B4-BE49-F238E27FC236}">
                <a16:creationId xmlns:a16="http://schemas.microsoft.com/office/drawing/2014/main" id="{7963F829-3FDB-476F-A8B7-0BBF252993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5059" t="-2241" r="8094" b="3103"/>
          <a:stretch/>
        </p:blipFill>
        <p:spPr>
          <a:xfrm>
            <a:off x="-669402" y="-163039"/>
            <a:ext cx="12861402" cy="702103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Content Placeholder 5" descr="Chart&#10;&#10;Description automatically generated">
            <a:extLst>
              <a:ext uri="{FF2B5EF4-FFF2-40B4-BE49-F238E27FC236}">
                <a16:creationId xmlns:a16="http://schemas.microsoft.com/office/drawing/2014/main" id="{C0B982CF-C715-4DDA-9C23-E5FAD66DAA5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159" t="1128" b="19"/>
          <a:stretch/>
        </p:blipFill>
        <p:spPr>
          <a:xfrm>
            <a:off x="1524" y="0"/>
            <a:ext cx="12190476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5D0DE8A-7CC1-4A29-A1DB-E5A0F3C86385}"/>
              </a:ext>
            </a:extLst>
          </p:cNvPr>
          <p:cNvSpPr txBox="1">
            <a:spLocks/>
          </p:cNvSpPr>
          <p:nvPr/>
        </p:nvSpPr>
        <p:spPr>
          <a:xfrm>
            <a:off x="885600" y="1836000"/>
            <a:ext cx="7610700" cy="28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t-EE" sz="6000" dirty="0" err="1"/>
              <a:t>Educational</a:t>
            </a:r>
            <a:r>
              <a:rPr lang="et-EE" sz="6000" dirty="0"/>
              <a:t> </a:t>
            </a:r>
            <a:r>
              <a:rPr lang="et-EE" sz="6000" dirty="0" err="1"/>
              <a:t>Environment</a:t>
            </a:r>
            <a:endParaRPr lang="et-EE" sz="6000" dirty="0"/>
          </a:p>
          <a:p>
            <a:endParaRPr lang="et-EE" sz="3400" dirty="0"/>
          </a:p>
          <a:p>
            <a:r>
              <a:rPr lang="et-EE" sz="3000" b="0" dirty="0"/>
              <a:t>Maret Miljan and Andryco Muuga</a:t>
            </a:r>
          </a:p>
          <a:p>
            <a:endParaRPr lang="en-EE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A8E587F-70E3-4483-B3E9-C4535165DAC0}"/>
              </a:ext>
            </a:extLst>
          </p:cNvPr>
          <p:cNvSpPr txBox="1">
            <a:spLocks/>
          </p:cNvSpPr>
          <p:nvPr/>
        </p:nvSpPr>
        <p:spPr>
          <a:xfrm>
            <a:off x="885600" y="4723475"/>
            <a:ext cx="7020000" cy="5418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t-EE" sz="2400"/>
              <a:t>September 26-27, </a:t>
            </a:r>
            <a:r>
              <a:rPr lang="en-EE" sz="2400" dirty="0"/>
              <a:t>202</a:t>
            </a:r>
            <a:r>
              <a:rPr lang="et-EE" sz="2400" dirty="0"/>
              <a:t>3</a:t>
            </a:r>
            <a:endParaRPr lang="en-EE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D90C49-28E4-9B8E-F3BB-B34168E0D0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600" y="3981019"/>
            <a:ext cx="2837208" cy="2026712"/>
          </a:xfrm>
          <a:prstGeom prst="rect">
            <a:avLst/>
          </a:prstGeom>
        </p:spPr>
      </p:pic>
      <p:pic>
        <p:nvPicPr>
          <p:cNvPr id="3" name="Pilt 2" descr="Pilt, millel on kujutatud tekst, Font, valge, Graafika&#10;&#10;Kirjeldus on genereeritud automaatselt">
            <a:extLst>
              <a:ext uri="{FF2B5EF4-FFF2-40B4-BE49-F238E27FC236}">
                <a16:creationId xmlns:a16="http://schemas.microsoft.com/office/drawing/2014/main" id="{898F84E4-B8AC-BD74-1090-8CDC241E7E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693" y="5443061"/>
            <a:ext cx="5010614" cy="132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12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people clapping&#10;&#10;Description automatically generated with medium confidence">
            <a:extLst>
              <a:ext uri="{FF2B5EF4-FFF2-40B4-BE49-F238E27FC236}">
                <a16:creationId xmlns:a16="http://schemas.microsoft.com/office/drawing/2014/main" id="{9F1AFCAB-C0B3-4A05-B273-6AD46EFD09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849"/>
          <a:stretch/>
        </p:blipFill>
        <p:spPr>
          <a:xfrm>
            <a:off x="5264640" y="1917586"/>
            <a:ext cx="6927360" cy="4940414"/>
          </a:xfrm>
          <a:prstGeom prst="rect">
            <a:avLst/>
          </a:prstGeom>
        </p:spPr>
      </p:pic>
      <p:pic>
        <p:nvPicPr>
          <p:cNvPr id="15" name="Content Placeholder 5" descr="A picture containing text, businesscard&#10;&#10;Description automatically generated">
            <a:extLst>
              <a:ext uri="{FF2B5EF4-FFF2-40B4-BE49-F238E27FC236}">
                <a16:creationId xmlns:a16="http://schemas.microsoft.com/office/drawing/2014/main" id="{BC245324-FE28-4F2F-A358-1BD0B98606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9"/>
          <a:stretch/>
        </p:blipFill>
        <p:spPr>
          <a:xfrm>
            <a:off x="1524" y="0"/>
            <a:ext cx="12191980" cy="685671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E5874CC-23F5-4F33-B108-6A2DE62CC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600" y="601200"/>
            <a:ext cx="8292267" cy="1324800"/>
          </a:xfrm>
        </p:spPr>
        <p:txBody>
          <a:bodyPr/>
          <a:lstStyle/>
          <a:p>
            <a:r>
              <a:rPr lang="en-US" dirty="0"/>
              <a:t>What do we need for </a:t>
            </a:r>
            <a:br>
              <a:rPr lang="et-EE" dirty="0"/>
            </a:br>
            <a:r>
              <a:rPr lang="et-EE" dirty="0" err="1"/>
              <a:t>deep</a:t>
            </a:r>
            <a:r>
              <a:rPr lang="et-EE" dirty="0"/>
              <a:t> </a:t>
            </a:r>
            <a:r>
              <a:rPr lang="en-GB" dirty="0"/>
              <a:t>effective</a:t>
            </a:r>
            <a:r>
              <a:rPr lang="en-US" dirty="0"/>
              <a:t> learning?</a:t>
            </a:r>
            <a:endParaRPr lang="en-EE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735D2DD-1F92-4783-A56F-57EEE509FD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1475" y="2050869"/>
            <a:ext cx="5743072" cy="34724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t-EE" dirty="0" err="1"/>
              <a:t>Cognitive</a:t>
            </a:r>
            <a:r>
              <a:rPr lang="et-EE" dirty="0"/>
              <a:t> </a:t>
            </a:r>
            <a:r>
              <a:rPr lang="en-US" dirty="0"/>
              <a:t>involve</a:t>
            </a:r>
            <a:r>
              <a:rPr lang="et-EE" dirty="0" err="1"/>
              <a:t>ment</a:t>
            </a:r>
            <a:r>
              <a:rPr lang="et-EE" dirty="0"/>
              <a:t> - </a:t>
            </a:r>
            <a:r>
              <a:rPr lang="en-US" dirty="0"/>
              <a:t>How much thinking is going on? How much effort is put in?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Passive → Active → Constructive → Interactive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Student constructs new knowledge in his/her head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Student´s thinking is made visible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Student has tasks that enable to make meaningful mistakes</a:t>
            </a:r>
            <a:r>
              <a:rPr lang="et-EE" dirty="0"/>
              <a:t> and </a:t>
            </a:r>
            <a:r>
              <a:rPr lang="et-EE" dirty="0" err="1"/>
              <a:t>analyse</a:t>
            </a:r>
            <a:r>
              <a:rPr lang="et-EE" dirty="0"/>
              <a:t> </a:t>
            </a:r>
            <a:r>
              <a:rPr lang="et-EE" dirty="0" err="1"/>
              <a:t>it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Tasks are </a:t>
            </a:r>
            <a:r>
              <a:rPr lang="en-GB" dirty="0"/>
              <a:t>challenging for thinking and not too easy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There is no rush, stress, fear, anxiety or pressure in the learning situation</a:t>
            </a:r>
          </a:p>
          <a:p>
            <a:endParaRPr lang="en-E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A71979-D14D-A9F8-CAF7-CF07F58ABA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790" y="224162"/>
            <a:ext cx="2054530" cy="1469263"/>
          </a:xfrm>
          <a:prstGeom prst="rect">
            <a:avLst/>
          </a:prstGeom>
        </p:spPr>
      </p:pic>
      <p:pic>
        <p:nvPicPr>
          <p:cNvPr id="4" name="Pilt 3" descr="Pilt, millel on kujutatud tekst, Font, valge, Graafika&#10;&#10;Kirjeldus on genereeritud automaatselt">
            <a:extLst>
              <a:ext uri="{FF2B5EF4-FFF2-40B4-BE49-F238E27FC236}">
                <a16:creationId xmlns:a16="http://schemas.microsoft.com/office/drawing/2014/main" id="{39829E21-EC8D-D171-EE0E-3EF89A83A6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212" y="5757176"/>
            <a:ext cx="3226419" cy="85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680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D6BA3E4-8B0B-48E6-A605-16BE294CA9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49" r="19549"/>
          <a:stretch/>
        </p:blipFill>
        <p:spPr>
          <a:xfrm rot="5400000">
            <a:off x="6374267" y="1641467"/>
            <a:ext cx="6537361" cy="5098105"/>
          </a:xfrm>
          <a:prstGeom prst="rect">
            <a:avLst/>
          </a:prstGeom>
        </p:spPr>
      </p:pic>
      <p:pic>
        <p:nvPicPr>
          <p:cNvPr id="12" name="Content Placeholder 11" descr="A picture containing text, businesscard&#10;&#10;Description automatically generated">
            <a:extLst>
              <a:ext uri="{FF2B5EF4-FFF2-40B4-BE49-F238E27FC236}">
                <a16:creationId xmlns:a16="http://schemas.microsoft.com/office/drawing/2014/main" id="{66C52829-2D11-4F69-A807-6674E12AA80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-1523" y="0"/>
            <a:ext cx="12191999" cy="6858000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2DD2A67-9575-4A55-8D27-77E86CC82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600" y="601200"/>
            <a:ext cx="8292267" cy="1324800"/>
          </a:xfrm>
        </p:spPr>
        <p:txBody>
          <a:bodyPr/>
          <a:lstStyle/>
          <a:p>
            <a:r>
              <a:rPr lang="et-EE" sz="3600" dirty="0" err="1">
                <a:solidFill>
                  <a:schemeClr val="tx1"/>
                </a:solidFill>
              </a:rPr>
              <a:t>Components</a:t>
            </a:r>
            <a:r>
              <a:rPr lang="et-EE" sz="3600" dirty="0">
                <a:solidFill>
                  <a:schemeClr val="tx1"/>
                </a:solidFill>
              </a:rPr>
              <a:t> of </a:t>
            </a:r>
            <a:br>
              <a:rPr lang="et-EE" sz="3600" dirty="0">
                <a:solidFill>
                  <a:schemeClr val="tx1"/>
                </a:solidFill>
              </a:rPr>
            </a:br>
            <a:r>
              <a:rPr lang="et-EE" sz="3600" dirty="0" err="1">
                <a:solidFill>
                  <a:schemeClr val="tx1"/>
                </a:solidFill>
              </a:rPr>
              <a:t>Educational</a:t>
            </a:r>
            <a:r>
              <a:rPr lang="et-EE" sz="3600" dirty="0">
                <a:solidFill>
                  <a:schemeClr val="tx1"/>
                </a:solidFill>
              </a:rPr>
              <a:t> </a:t>
            </a:r>
            <a:r>
              <a:rPr lang="et-EE" sz="3600" dirty="0" err="1">
                <a:solidFill>
                  <a:schemeClr val="tx1"/>
                </a:solidFill>
              </a:rPr>
              <a:t>Environment</a:t>
            </a:r>
            <a:endParaRPr lang="en-EE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C05E89A-CFA2-46EB-8C81-226D95A522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6884" y="1942945"/>
            <a:ext cx="6577263" cy="3737520"/>
          </a:xfrm>
        </p:spPr>
        <p:txBody>
          <a:bodyPr>
            <a:normAutofit fontScale="92500"/>
          </a:bodyPr>
          <a:lstStyle/>
          <a:p>
            <a:pPr algn="just">
              <a:lnSpc>
                <a:spcPct val="100000"/>
              </a:lnSpc>
            </a:pPr>
            <a:r>
              <a:rPr lang="en-GB" sz="1800" b="1" dirty="0"/>
              <a:t>Student </a:t>
            </a:r>
            <a:endParaRPr lang="et-EE" b="1" dirty="0"/>
          </a:p>
          <a:p>
            <a:pPr algn="just">
              <a:lnSpc>
                <a:spcPct val="100000"/>
              </a:lnSpc>
            </a:pPr>
            <a:r>
              <a:rPr lang="et-EE" sz="1800" dirty="0"/>
              <a:t>S</a:t>
            </a:r>
            <a:r>
              <a:rPr lang="en-GB" sz="1800" dirty="0"/>
              <a:t>elf-esteem</a:t>
            </a:r>
            <a:r>
              <a:rPr lang="et-EE" dirty="0"/>
              <a:t>, s</a:t>
            </a:r>
            <a:r>
              <a:rPr lang="en-GB" dirty="0" err="1"/>
              <a:t>ense</a:t>
            </a:r>
            <a:r>
              <a:rPr lang="en-GB" dirty="0"/>
              <a:t> of belonging</a:t>
            </a:r>
            <a:r>
              <a:rPr lang="et-EE" dirty="0"/>
              <a:t>, </a:t>
            </a:r>
            <a:r>
              <a:rPr lang="et-EE" dirty="0" err="1"/>
              <a:t>motivation</a:t>
            </a:r>
            <a:r>
              <a:rPr lang="et-EE" dirty="0"/>
              <a:t>, </a:t>
            </a:r>
            <a:r>
              <a:rPr lang="et-EE" dirty="0" err="1"/>
              <a:t>previous</a:t>
            </a:r>
            <a:r>
              <a:rPr lang="et-EE" dirty="0"/>
              <a:t> </a:t>
            </a:r>
            <a:r>
              <a:rPr lang="et-EE" dirty="0" err="1"/>
              <a:t>experience</a:t>
            </a:r>
            <a:endParaRPr lang="en-GB" sz="1800" dirty="0"/>
          </a:p>
          <a:p>
            <a:pPr algn="just">
              <a:lnSpc>
                <a:spcPct val="100000"/>
              </a:lnSpc>
            </a:pPr>
            <a:r>
              <a:rPr lang="en-GB" sz="1800" b="1" dirty="0"/>
              <a:t>Teacher</a:t>
            </a:r>
            <a:r>
              <a:rPr lang="en-GB" b="1" dirty="0"/>
              <a:t> </a:t>
            </a:r>
          </a:p>
          <a:p>
            <a:pPr algn="just">
              <a:lnSpc>
                <a:spcPct val="100000"/>
              </a:lnSpc>
            </a:pPr>
            <a:r>
              <a:rPr lang="et-EE" dirty="0"/>
              <a:t>M</a:t>
            </a:r>
            <a:r>
              <a:rPr lang="en-GB" dirty="0" err="1"/>
              <a:t>ethod</a:t>
            </a:r>
            <a:r>
              <a:rPr lang="en-GB" dirty="0"/>
              <a:t> of teaching</a:t>
            </a:r>
            <a:r>
              <a:rPr lang="et-EE" dirty="0"/>
              <a:t>,</a:t>
            </a:r>
            <a:r>
              <a:rPr lang="en-GB" dirty="0"/>
              <a:t> </a:t>
            </a:r>
            <a:r>
              <a:rPr lang="et-EE" dirty="0"/>
              <a:t>t</a:t>
            </a:r>
            <a:r>
              <a:rPr lang="en-GB" dirty="0" err="1"/>
              <a:t>eachers</a:t>
            </a:r>
            <a:r>
              <a:rPr lang="en-GB" dirty="0"/>
              <a:t>' personality</a:t>
            </a:r>
            <a:r>
              <a:rPr lang="et-EE" dirty="0"/>
              <a:t>,</a:t>
            </a:r>
            <a:r>
              <a:rPr lang="en-GB" dirty="0"/>
              <a:t> attitude towards students</a:t>
            </a:r>
            <a:r>
              <a:rPr lang="et-EE" dirty="0"/>
              <a:t>.</a:t>
            </a:r>
            <a:endParaRPr lang="en-GB" sz="1800" dirty="0"/>
          </a:p>
          <a:p>
            <a:pPr algn="just">
              <a:lnSpc>
                <a:spcPct val="100000"/>
              </a:lnSpc>
            </a:pPr>
            <a:r>
              <a:rPr lang="en-GB" sz="1800" b="1" dirty="0"/>
              <a:t>Physical</a:t>
            </a:r>
            <a:r>
              <a:rPr lang="et-EE" sz="1800" b="1" dirty="0"/>
              <a:t>/</a:t>
            </a:r>
            <a:r>
              <a:rPr lang="et-EE" sz="1800" b="1" dirty="0" err="1"/>
              <a:t>virtual</a:t>
            </a:r>
            <a:r>
              <a:rPr lang="en-GB" sz="1800" b="1" dirty="0"/>
              <a:t> environment </a:t>
            </a:r>
          </a:p>
          <a:p>
            <a:pPr algn="just">
              <a:lnSpc>
                <a:spcPct val="100000"/>
              </a:lnSpc>
            </a:pPr>
            <a:r>
              <a:rPr lang="et-EE" dirty="0"/>
              <a:t>Building, </a:t>
            </a:r>
            <a:r>
              <a:rPr lang="et-EE" dirty="0" err="1"/>
              <a:t>classr</a:t>
            </a:r>
            <a:r>
              <a:rPr lang="en-GB" sz="1800" dirty="0" err="1"/>
              <a:t>oom</a:t>
            </a:r>
            <a:r>
              <a:rPr lang="en-GB" sz="1800" dirty="0"/>
              <a:t> </a:t>
            </a:r>
            <a:r>
              <a:rPr lang="et-EE" sz="1800" dirty="0" err="1"/>
              <a:t>conditions</a:t>
            </a:r>
            <a:r>
              <a:rPr lang="et-EE" dirty="0"/>
              <a:t>, </a:t>
            </a:r>
            <a:r>
              <a:rPr lang="et-EE" sz="1800" dirty="0"/>
              <a:t>v</a:t>
            </a:r>
            <a:r>
              <a:rPr lang="en-GB" dirty="0" err="1"/>
              <a:t>ariety</a:t>
            </a:r>
            <a:r>
              <a:rPr lang="et-EE" dirty="0"/>
              <a:t>. </a:t>
            </a:r>
            <a:endParaRPr lang="en-GB" sz="1800" dirty="0"/>
          </a:p>
          <a:p>
            <a:pPr algn="just">
              <a:lnSpc>
                <a:spcPct val="100000"/>
              </a:lnSpc>
            </a:pPr>
            <a:r>
              <a:rPr lang="et-EE" dirty="0">
                <a:solidFill>
                  <a:srgbClr val="000000"/>
                </a:solidFill>
              </a:rPr>
              <a:t>E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ffective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web-based learning</a:t>
            </a:r>
            <a:r>
              <a:rPr lang="et-E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</a:t>
            </a:r>
            <a:r>
              <a:rPr lang="en-GB" dirty="0"/>
              <a:t> </a:t>
            </a:r>
            <a:r>
              <a:rPr lang="et-EE" dirty="0" err="1"/>
              <a:t>web</a:t>
            </a:r>
            <a:r>
              <a:rPr lang="et-EE" dirty="0"/>
              <a:t> </a:t>
            </a:r>
            <a:r>
              <a:rPr lang="et-EE" dirty="0" err="1"/>
              <a:t>based</a:t>
            </a:r>
            <a:r>
              <a:rPr lang="et-EE" dirty="0"/>
              <a:t> </a:t>
            </a:r>
            <a:r>
              <a:rPr lang="en-GB" dirty="0"/>
              <a:t>tools</a:t>
            </a:r>
            <a:r>
              <a:rPr lang="et-EE" dirty="0"/>
              <a:t>,</a:t>
            </a:r>
            <a:r>
              <a:rPr lang="en-GB" dirty="0"/>
              <a:t> IT skills</a:t>
            </a:r>
            <a:r>
              <a:rPr lang="et-EE" dirty="0"/>
              <a:t> </a:t>
            </a:r>
          </a:p>
          <a:p>
            <a:pPr algn="just">
              <a:lnSpc>
                <a:spcPct val="100000"/>
              </a:lnSpc>
            </a:pPr>
            <a:r>
              <a:rPr lang="en-GB" sz="1800" b="1" dirty="0"/>
              <a:t>Course, curriculum</a:t>
            </a:r>
          </a:p>
          <a:p>
            <a:pPr algn="just">
              <a:lnSpc>
                <a:spcPct val="100000"/>
              </a:lnSpc>
            </a:pPr>
            <a:r>
              <a:rPr lang="en-GB" sz="1800" dirty="0"/>
              <a:t>Learning aims and outcomes</a:t>
            </a:r>
            <a:r>
              <a:rPr lang="et-EE" dirty="0"/>
              <a:t>,</a:t>
            </a:r>
            <a:r>
              <a:rPr lang="en-GB" sz="1800" dirty="0"/>
              <a:t> assessment methods</a:t>
            </a:r>
            <a:r>
              <a:rPr lang="et-EE" sz="1800" dirty="0"/>
              <a:t>,</a:t>
            </a:r>
            <a:r>
              <a:rPr lang="en-GB" sz="1800" dirty="0"/>
              <a:t> </a:t>
            </a:r>
            <a:r>
              <a:rPr lang="et-EE" dirty="0"/>
              <a:t>s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tudent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support systems and informal activities</a:t>
            </a:r>
            <a:r>
              <a:rPr lang="et-E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en-GB" sz="18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39427A-F9D6-50E8-DBAD-1E2C691AA4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6572" y="5321433"/>
            <a:ext cx="2054530" cy="1469263"/>
          </a:xfrm>
          <a:prstGeom prst="rect">
            <a:avLst/>
          </a:prstGeom>
        </p:spPr>
      </p:pic>
      <p:pic>
        <p:nvPicPr>
          <p:cNvPr id="4" name="Pilt 3" descr="Pilt, millel on kujutatud tekst, Font, valge, Graafika&#10;&#10;Kirjeldus on genereeritud automaatselt">
            <a:extLst>
              <a:ext uri="{FF2B5EF4-FFF2-40B4-BE49-F238E27FC236}">
                <a16:creationId xmlns:a16="http://schemas.microsoft.com/office/drawing/2014/main" id="{D96B844E-5AEE-2DB4-8130-D39E3FEC06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360" y="5747769"/>
            <a:ext cx="3226419" cy="85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712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A395611-04FE-0E4D-9AB5-2E1C53C4BD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412"/>
          <a:stretch/>
        </p:blipFill>
        <p:spPr>
          <a:xfrm>
            <a:off x="0" y="0"/>
            <a:ext cx="12192000" cy="5801032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8E9BAC4-2278-408E-A851-46DCE9AD5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600" y="601200"/>
            <a:ext cx="8292267" cy="1324800"/>
          </a:xfrm>
        </p:spPr>
        <p:txBody>
          <a:bodyPr/>
          <a:lstStyle/>
          <a:p>
            <a:r>
              <a:rPr lang="et-EE" dirty="0" err="1"/>
              <a:t>References</a:t>
            </a:r>
            <a:endParaRPr lang="en-EE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F428086-00B3-40B4-BA44-278B2A7926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0758" y="1942944"/>
            <a:ext cx="10424084" cy="3580400"/>
          </a:xfrm>
        </p:spPr>
        <p:txBody>
          <a:bodyPr/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Arro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G.(2023). In-depth learning - how to reach it? Presentation. Tallinn University Educational Sciences Institute.</a:t>
            </a:r>
            <a:endParaRPr lang="et-EE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Cantillon, P. (Ed.), 2003. ABC of learning and teaching in medicine. BMJ, London.</a:t>
            </a:r>
            <a:endParaRPr lang="et-EE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t-EE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Michelene</a:t>
            </a:r>
            <a:r>
              <a:rPr lang="et-E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T. H. Chi &amp; Ruth </a:t>
            </a:r>
            <a:r>
              <a:rPr lang="et-EE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Wylie</a:t>
            </a:r>
            <a:r>
              <a:rPr lang="et-E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(2014) The ICAP </a:t>
            </a:r>
            <a:r>
              <a:rPr lang="et-EE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Framework</a:t>
            </a:r>
            <a:r>
              <a:rPr lang="et-E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t-EE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Linking</a:t>
            </a:r>
            <a:r>
              <a:rPr lang="et-E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t-EE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Cognitive</a:t>
            </a:r>
            <a:r>
              <a:rPr lang="et-E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t-EE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Engagement</a:t>
            </a:r>
            <a:r>
              <a:rPr lang="et-E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t-EE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</a:t>
            </a:r>
            <a:r>
              <a:rPr lang="et-E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t-EE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Active</a:t>
            </a:r>
            <a:r>
              <a:rPr lang="et-E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t-EE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Learning</a:t>
            </a:r>
            <a:r>
              <a:rPr lang="et-E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t-EE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Outcomes</a:t>
            </a:r>
            <a:r>
              <a:rPr lang="et-E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t-EE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Educational</a:t>
            </a:r>
            <a:r>
              <a:rPr lang="et-E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t-EE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Psychologist</a:t>
            </a:r>
            <a:r>
              <a:rPr lang="et-E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49:4, 219-243</a:t>
            </a:r>
            <a:endParaRPr lang="en-US" sz="24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Saiyad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S., 2020. Educational environment and its application in Medical Colleges. J. Res. Med. Educ. Ethics 10, 3.</a:t>
            </a:r>
            <a:endParaRPr lang="et-EE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1D7D46-5612-6B32-9B99-A8D5228ED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85" y="5708783"/>
            <a:ext cx="1532629" cy="109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612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A395611-04FE-0E4D-9AB5-2E1C53C4BD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412"/>
          <a:stretch/>
        </p:blipFill>
        <p:spPr>
          <a:xfrm>
            <a:off x="0" y="-39188"/>
            <a:ext cx="12192000" cy="5801032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8E9BAC4-2278-408E-A851-46DCE9AD5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600" y="365759"/>
            <a:ext cx="8292267" cy="1044109"/>
          </a:xfrm>
        </p:spPr>
        <p:txBody>
          <a:bodyPr/>
          <a:lstStyle/>
          <a:p>
            <a:r>
              <a:rPr lang="et-EE" dirty="0"/>
              <a:t>Group Work </a:t>
            </a:r>
            <a:br>
              <a:rPr lang="et-EE" dirty="0"/>
            </a:br>
            <a:r>
              <a:rPr lang="et-EE" sz="2400" dirty="0"/>
              <a:t>20 min </a:t>
            </a:r>
            <a:r>
              <a:rPr lang="et-EE" sz="2400" dirty="0" err="1"/>
              <a:t>to</a:t>
            </a:r>
            <a:r>
              <a:rPr lang="et-EE" sz="2400" dirty="0"/>
              <a:t> </a:t>
            </a:r>
            <a:r>
              <a:rPr lang="et-EE" sz="2400" dirty="0" err="1"/>
              <a:t>share</a:t>
            </a:r>
            <a:r>
              <a:rPr lang="et-EE" sz="2400" dirty="0"/>
              <a:t> </a:t>
            </a:r>
            <a:r>
              <a:rPr lang="et-EE" sz="2400" dirty="0" err="1"/>
              <a:t>best</a:t>
            </a:r>
            <a:r>
              <a:rPr lang="et-EE" sz="2400" dirty="0"/>
              <a:t> </a:t>
            </a:r>
            <a:r>
              <a:rPr lang="et-EE" sz="2400" dirty="0" err="1"/>
              <a:t>practices</a:t>
            </a:r>
            <a:r>
              <a:rPr lang="et-EE" sz="2400" dirty="0"/>
              <a:t> </a:t>
            </a:r>
            <a:r>
              <a:rPr lang="et-EE" sz="2400" dirty="0" err="1"/>
              <a:t>or</a:t>
            </a:r>
            <a:r>
              <a:rPr lang="et-EE" sz="2400" dirty="0"/>
              <a:t> </a:t>
            </a:r>
            <a:r>
              <a:rPr lang="et-EE" sz="2400" dirty="0" err="1"/>
              <a:t>new</a:t>
            </a:r>
            <a:r>
              <a:rPr lang="et-EE" sz="2400" dirty="0"/>
              <a:t> </a:t>
            </a:r>
            <a:r>
              <a:rPr lang="et-EE" sz="2400" dirty="0" err="1"/>
              <a:t>ideas</a:t>
            </a:r>
            <a:endParaRPr lang="en-EE" sz="24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F428086-00B3-40B4-BA44-278B2A7926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0758" y="1409868"/>
            <a:ext cx="11007436" cy="4756923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et-EE" sz="1800" b="1" dirty="0"/>
              <a:t>Group 1: </a:t>
            </a:r>
            <a:r>
              <a:rPr lang="en-GB" sz="1800" b="1" dirty="0"/>
              <a:t>Student </a:t>
            </a:r>
          </a:p>
          <a:p>
            <a:pPr algn="just">
              <a:lnSpc>
                <a:spcPct val="100000"/>
              </a:lnSpc>
            </a:pPr>
            <a:r>
              <a:rPr lang="en-GB" sz="1800" dirty="0"/>
              <a:t>How do we</a:t>
            </a:r>
            <a:r>
              <a:rPr lang="en-GB" dirty="0"/>
              <a:t> raise</a:t>
            </a:r>
            <a:r>
              <a:rPr lang="en-GB" sz="1800" dirty="0"/>
              <a:t> self-esteem</a:t>
            </a:r>
            <a:r>
              <a:rPr lang="en-GB" dirty="0"/>
              <a:t>? How do we create sense of belonging?</a:t>
            </a:r>
            <a:r>
              <a:rPr lang="et-EE" dirty="0"/>
              <a:t> </a:t>
            </a:r>
            <a:r>
              <a:rPr lang="et-EE" dirty="0" err="1"/>
              <a:t>How</a:t>
            </a:r>
            <a:r>
              <a:rPr lang="et-EE" dirty="0"/>
              <a:t> do </a:t>
            </a:r>
            <a:r>
              <a:rPr lang="et-EE" dirty="0" err="1"/>
              <a:t>we</a:t>
            </a:r>
            <a:r>
              <a:rPr lang="et-EE" dirty="0"/>
              <a:t> </a:t>
            </a:r>
            <a:r>
              <a:rPr lang="et-EE" dirty="0" err="1"/>
              <a:t>reduce</a:t>
            </a:r>
            <a:r>
              <a:rPr lang="et-EE" dirty="0"/>
              <a:t> stress? </a:t>
            </a:r>
            <a:r>
              <a:rPr lang="et-EE" dirty="0" err="1"/>
              <a:t>How</a:t>
            </a:r>
            <a:r>
              <a:rPr lang="et-EE" dirty="0"/>
              <a:t> do </a:t>
            </a:r>
            <a:r>
              <a:rPr lang="et-EE" dirty="0" err="1"/>
              <a:t>we</a:t>
            </a:r>
            <a:r>
              <a:rPr lang="et-EE" dirty="0"/>
              <a:t> </a:t>
            </a:r>
            <a:r>
              <a:rPr lang="et-EE" dirty="0" err="1"/>
              <a:t>create</a:t>
            </a:r>
            <a:r>
              <a:rPr lang="et-EE" dirty="0"/>
              <a:t> </a:t>
            </a:r>
            <a:r>
              <a:rPr lang="et-EE" dirty="0" err="1"/>
              <a:t>safe</a:t>
            </a:r>
            <a:r>
              <a:rPr lang="et-EE" dirty="0"/>
              <a:t> </a:t>
            </a:r>
            <a:r>
              <a:rPr lang="et-EE" dirty="0" err="1"/>
              <a:t>environment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make</a:t>
            </a:r>
            <a:r>
              <a:rPr lang="et-EE" dirty="0"/>
              <a:t> </a:t>
            </a:r>
            <a:r>
              <a:rPr lang="et-EE" dirty="0" err="1"/>
              <a:t>mistakes</a:t>
            </a:r>
            <a:r>
              <a:rPr lang="et-EE" dirty="0"/>
              <a:t>? </a:t>
            </a:r>
            <a:endParaRPr lang="en-GB" sz="1800" dirty="0"/>
          </a:p>
          <a:p>
            <a:pPr algn="just">
              <a:lnSpc>
                <a:spcPct val="100000"/>
              </a:lnSpc>
            </a:pPr>
            <a:r>
              <a:rPr lang="et-EE" sz="1800" b="1" dirty="0"/>
              <a:t>Group 2: </a:t>
            </a:r>
            <a:r>
              <a:rPr lang="en-GB" sz="1800" b="1" dirty="0"/>
              <a:t>Teacher</a:t>
            </a:r>
            <a:r>
              <a:rPr lang="en-GB" b="1" dirty="0"/>
              <a:t> </a:t>
            </a:r>
          </a:p>
          <a:p>
            <a:pPr algn="just">
              <a:lnSpc>
                <a:spcPct val="100000"/>
              </a:lnSpc>
            </a:pPr>
            <a:r>
              <a:rPr lang="et-EE" dirty="0" err="1"/>
              <a:t>Hiring</a:t>
            </a:r>
            <a:r>
              <a:rPr lang="et-EE" dirty="0"/>
              <a:t> - </a:t>
            </a:r>
            <a:r>
              <a:rPr lang="et-EE" dirty="0" err="1"/>
              <a:t>experts</a:t>
            </a:r>
            <a:r>
              <a:rPr lang="et-EE" dirty="0"/>
              <a:t> </a:t>
            </a:r>
            <a:r>
              <a:rPr lang="et-EE" dirty="0" err="1"/>
              <a:t>becoming</a:t>
            </a:r>
            <a:r>
              <a:rPr lang="et-EE" dirty="0"/>
              <a:t> </a:t>
            </a:r>
            <a:r>
              <a:rPr lang="et-EE" dirty="0" err="1"/>
              <a:t>teachers</a:t>
            </a:r>
            <a:r>
              <a:rPr lang="et-EE" dirty="0"/>
              <a:t>? </a:t>
            </a:r>
            <a:r>
              <a:rPr lang="en-GB" dirty="0"/>
              <a:t>Which method of teaching to use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cognitively</a:t>
            </a:r>
            <a:r>
              <a:rPr lang="et-EE" dirty="0"/>
              <a:t> </a:t>
            </a:r>
            <a:r>
              <a:rPr lang="et-EE" dirty="0" err="1"/>
              <a:t>involve</a:t>
            </a:r>
            <a:r>
              <a:rPr lang="et-EE" dirty="0"/>
              <a:t> </a:t>
            </a:r>
            <a:r>
              <a:rPr lang="et-EE" dirty="0" err="1"/>
              <a:t>students</a:t>
            </a:r>
            <a:r>
              <a:rPr lang="en-GB" dirty="0"/>
              <a:t>?</a:t>
            </a:r>
            <a:r>
              <a:rPr lang="et-EE" dirty="0"/>
              <a:t> Design of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meaningul</a:t>
            </a:r>
            <a:r>
              <a:rPr lang="et-EE" dirty="0"/>
              <a:t> </a:t>
            </a:r>
            <a:r>
              <a:rPr lang="et-EE" dirty="0" err="1"/>
              <a:t>mistakes</a:t>
            </a:r>
            <a:r>
              <a:rPr lang="et-EE" dirty="0"/>
              <a:t> </a:t>
            </a:r>
            <a:r>
              <a:rPr lang="et-EE" dirty="0" err="1"/>
              <a:t>during</a:t>
            </a:r>
            <a:r>
              <a:rPr lang="et-EE" dirty="0"/>
              <a:t> </a:t>
            </a:r>
            <a:r>
              <a:rPr lang="et-EE" dirty="0" err="1"/>
              <a:t>learning</a:t>
            </a:r>
            <a:r>
              <a:rPr lang="et-EE" dirty="0"/>
              <a:t>? </a:t>
            </a:r>
            <a:r>
              <a:rPr lang="et-EE" dirty="0" err="1"/>
              <a:t>Teachers</a:t>
            </a:r>
            <a:r>
              <a:rPr lang="et-EE" dirty="0"/>
              <a:t> </a:t>
            </a:r>
            <a:r>
              <a:rPr lang="et-EE" dirty="0" err="1"/>
              <a:t>digital</a:t>
            </a:r>
            <a:r>
              <a:rPr lang="et-EE" dirty="0"/>
              <a:t> </a:t>
            </a:r>
            <a:r>
              <a:rPr lang="et-EE" dirty="0" err="1"/>
              <a:t>skills</a:t>
            </a:r>
            <a:r>
              <a:rPr lang="et-EE" dirty="0"/>
              <a:t>?</a:t>
            </a:r>
            <a:r>
              <a:rPr lang="en-GB" dirty="0"/>
              <a:t> Teachers' personality and attitude towards students?</a:t>
            </a:r>
            <a:endParaRPr lang="en-GB" sz="1800" dirty="0"/>
          </a:p>
          <a:p>
            <a:pPr algn="just">
              <a:lnSpc>
                <a:spcPct val="100000"/>
              </a:lnSpc>
            </a:pPr>
            <a:r>
              <a:rPr lang="et-EE" sz="1800" b="1" dirty="0"/>
              <a:t>Group 3: </a:t>
            </a:r>
            <a:r>
              <a:rPr lang="en-GB" sz="1800" b="1" dirty="0"/>
              <a:t>Physical</a:t>
            </a:r>
            <a:r>
              <a:rPr lang="et-EE" sz="1800" b="1" dirty="0"/>
              <a:t>/</a:t>
            </a:r>
            <a:r>
              <a:rPr lang="et-EE" sz="1800" b="1" dirty="0" err="1"/>
              <a:t>virtual</a:t>
            </a:r>
            <a:r>
              <a:rPr lang="en-GB" sz="1800" b="1" dirty="0"/>
              <a:t> environment </a:t>
            </a:r>
          </a:p>
          <a:p>
            <a:pPr algn="just">
              <a:lnSpc>
                <a:spcPct val="100000"/>
              </a:lnSpc>
            </a:pPr>
            <a:r>
              <a:rPr lang="et-EE" dirty="0" err="1"/>
              <a:t>Importance</a:t>
            </a:r>
            <a:r>
              <a:rPr lang="et-EE" dirty="0"/>
              <a:t> of </a:t>
            </a:r>
            <a:r>
              <a:rPr lang="et-EE" dirty="0" err="1"/>
              <a:t>environment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support</a:t>
            </a:r>
            <a:r>
              <a:rPr lang="et-EE" dirty="0"/>
              <a:t> </a:t>
            </a:r>
            <a:r>
              <a:rPr lang="et-EE" dirty="0" err="1"/>
              <a:t>deep</a:t>
            </a:r>
            <a:r>
              <a:rPr lang="et-EE" dirty="0"/>
              <a:t> </a:t>
            </a:r>
            <a:r>
              <a:rPr lang="et-EE" dirty="0" err="1"/>
              <a:t>learning</a:t>
            </a:r>
            <a:r>
              <a:rPr lang="et-EE" dirty="0"/>
              <a:t>? School </a:t>
            </a:r>
            <a:r>
              <a:rPr lang="et-EE" dirty="0" err="1"/>
              <a:t>building</a:t>
            </a:r>
            <a:r>
              <a:rPr lang="et-EE" dirty="0"/>
              <a:t> </a:t>
            </a:r>
            <a:r>
              <a:rPr lang="et-EE" dirty="0" err="1"/>
              <a:t>or</a:t>
            </a:r>
            <a:r>
              <a:rPr lang="et-EE" dirty="0"/>
              <a:t> </a:t>
            </a:r>
            <a:r>
              <a:rPr lang="et-EE" dirty="0" err="1"/>
              <a:t>prison</a:t>
            </a:r>
            <a:r>
              <a:rPr lang="et-EE" dirty="0"/>
              <a:t>? </a:t>
            </a:r>
            <a:r>
              <a:rPr lang="et-EE" dirty="0" err="1"/>
              <a:t>Classroom</a:t>
            </a:r>
            <a:r>
              <a:rPr lang="et-EE" dirty="0"/>
              <a:t> </a:t>
            </a:r>
            <a:r>
              <a:rPr lang="et-EE" dirty="0" err="1"/>
              <a:t>conditions</a:t>
            </a:r>
            <a:r>
              <a:rPr lang="en-GB" sz="1800" dirty="0"/>
              <a:t>? </a:t>
            </a:r>
            <a:r>
              <a:rPr lang="et-EE" sz="1800" dirty="0"/>
              <a:t>Virtual </a:t>
            </a:r>
            <a:r>
              <a:rPr lang="et-EE" sz="1800" dirty="0" err="1"/>
              <a:t>tools</a:t>
            </a:r>
            <a:r>
              <a:rPr lang="et-EE" sz="1800" dirty="0"/>
              <a:t>? </a:t>
            </a:r>
            <a:r>
              <a:rPr lang="et-EE" dirty="0" err="1"/>
              <a:t>Safety</a:t>
            </a:r>
            <a:r>
              <a:rPr lang="et-EE" dirty="0"/>
              <a:t>? Stress? </a:t>
            </a:r>
          </a:p>
          <a:p>
            <a:pPr algn="just">
              <a:lnSpc>
                <a:spcPct val="100000"/>
              </a:lnSpc>
            </a:pPr>
            <a:r>
              <a:rPr lang="et-EE" sz="1800" b="1" dirty="0"/>
              <a:t>Group </a:t>
            </a:r>
            <a:r>
              <a:rPr lang="et-EE" b="1" dirty="0"/>
              <a:t>4</a:t>
            </a:r>
            <a:r>
              <a:rPr lang="et-EE" sz="1800" b="1" dirty="0"/>
              <a:t>: </a:t>
            </a:r>
            <a:r>
              <a:rPr lang="en-GB" sz="1800" b="1" dirty="0"/>
              <a:t>Course, curriculum</a:t>
            </a:r>
          </a:p>
          <a:p>
            <a:pPr algn="just">
              <a:lnSpc>
                <a:spcPct val="100000"/>
              </a:lnSpc>
            </a:pPr>
            <a:r>
              <a:rPr lang="et-EE" sz="1800" dirty="0" err="1"/>
              <a:t>Curriculum</a:t>
            </a:r>
            <a:r>
              <a:rPr lang="et-EE" sz="1800" dirty="0"/>
              <a:t> </a:t>
            </a:r>
            <a:r>
              <a:rPr lang="et-EE" sz="1800" dirty="0" err="1"/>
              <a:t>design</a:t>
            </a:r>
            <a:r>
              <a:rPr lang="et-EE" sz="1800" dirty="0"/>
              <a:t> </a:t>
            </a:r>
            <a:r>
              <a:rPr lang="et-EE" sz="1800" dirty="0" err="1"/>
              <a:t>to</a:t>
            </a:r>
            <a:r>
              <a:rPr lang="et-EE" sz="1800" dirty="0"/>
              <a:t> </a:t>
            </a:r>
            <a:r>
              <a:rPr lang="et-EE" sz="1800" dirty="0" err="1"/>
              <a:t>support</a:t>
            </a:r>
            <a:r>
              <a:rPr lang="et-EE" sz="1800" dirty="0"/>
              <a:t> </a:t>
            </a:r>
            <a:r>
              <a:rPr lang="et-EE" sz="1800" dirty="0" err="1"/>
              <a:t>deep</a:t>
            </a:r>
            <a:r>
              <a:rPr lang="et-EE" sz="1800" dirty="0"/>
              <a:t> </a:t>
            </a:r>
            <a:r>
              <a:rPr lang="et-EE" sz="1800" dirty="0" err="1"/>
              <a:t>learning</a:t>
            </a:r>
            <a:r>
              <a:rPr lang="et-EE" sz="1800" dirty="0"/>
              <a:t> (</a:t>
            </a:r>
            <a:r>
              <a:rPr lang="et-EE" sz="1800" dirty="0" err="1"/>
              <a:t>based</a:t>
            </a:r>
            <a:r>
              <a:rPr lang="et-EE" sz="1800" dirty="0"/>
              <a:t> on </a:t>
            </a:r>
            <a:r>
              <a:rPr lang="et-EE" sz="1800" dirty="0" err="1"/>
              <a:t>learners</a:t>
            </a:r>
            <a:r>
              <a:rPr lang="et-EE" sz="1800" dirty="0"/>
              <a:t> </a:t>
            </a:r>
            <a:r>
              <a:rPr lang="et-EE" sz="1800" dirty="0" err="1"/>
              <a:t>experience</a:t>
            </a:r>
            <a:r>
              <a:rPr lang="et-EE" sz="1800"/>
              <a:t>)? </a:t>
            </a:r>
            <a:r>
              <a:rPr lang="et-EE" sz="1800" dirty="0"/>
              <a:t>A</a:t>
            </a:r>
            <a:r>
              <a:rPr lang="en-GB" sz="1800" dirty="0" err="1"/>
              <a:t>ssessment</a:t>
            </a:r>
            <a:r>
              <a:rPr lang="en-GB" sz="1800" dirty="0"/>
              <a:t> methods? 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tudent support systems and informal activities?</a:t>
            </a:r>
            <a:endParaRPr lang="en-GB" sz="1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1D7D46-5612-6B32-9B99-A8D5228ED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2468" y="5801032"/>
            <a:ext cx="1532629" cy="109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24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KA">
      <a:dk1>
        <a:srgbClr val="000000"/>
      </a:dk1>
      <a:lt1>
        <a:srgbClr val="FFFFFF"/>
      </a:lt1>
      <a:dk2>
        <a:srgbClr val="002F6C"/>
      </a:dk2>
      <a:lt2>
        <a:srgbClr val="C1C6C8"/>
      </a:lt2>
      <a:accent1>
        <a:srgbClr val="0071CE"/>
      </a:accent1>
      <a:accent2>
        <a:srgbClr val="FDDA24"/>
      </a:accent2>
      <a:accent3>
        <a:srgbClr val="008C95"/>
      </a:accent3>
      <a:accent4>
        <a:srgbClr val="64CCC9"/>
      </a:accent4>
      <a:accent5>
        <a:srgbClr val="D28700"/>
      </a:accent5>
      <a:accent6>
        <a:srgbClr val="C1C6C8"/>
      </a:accent6>
      <a:hlink>
        <a:srgbClr val="000000"/>
      </a:hlink>
      <a:folHlink>
        <a:srgbClr val="00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B019663B41E564BAFFB98C1C0646208" ma:contentTypeVersion="28" ma:contentTypeDescription="Loo uus dokument" ma:contentTypeScope="" ma:versionID="f7a028ea5808ca28d85bc873e1297d4c">
  <xsd:schema xmlns:xsd="http://www.w3.org/2001/XMLSchema" xmlns:xs="http://www.w3.org/2001/XMLSchema" xmlns:p="http://schemas.microsoft.com/office/2006/metadata/properties" xmlns:ns2="4ce39db7-dd90-41dd-9c1c-4bfec78e77e7" xmlns:ns3="9f8d0820-d985-41b6-b13f-3cd30caf1ce2" xmlns:ns4="6422185f-c49b-4446-b8da-b3bf77d98b33" targetNamespace="http://schemas.microsoft.com/office/2006/metadata/properties" ma:root="true" ma:fieldsID="428b654ed1b119982e5167324b93c475" ns2:_="" ns3:_="" ns4:_="">
    <xsd:import namespace="4ce39db7-dd90-41dd-9c1c-4bfec78e77e7"/>
    <xsd:import namespace="9f8d0820-d985-41b6-b13f-3cd30caf1ce2"/>
    <xsd:import namespace="6422185f-c49b-4446-b8da-b3bf77d98b3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e39db7-dd90-41dd-9c1c-4bfec78e77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Pildisildid" ma:readOnly="false" ma:fieldId="{5cf76f15-5ced-4ddc-b409-7134ff3c332f}" ma:taxonomyMulti="true" ma:sspId="66ad9e67-c355-46a4-bec7-91985684dd9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8d0820-d985-41b6-b13f-3cd30caf1ce2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Ühiskasutuse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Ühiskasutusse andmise üksikasjad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22185f-c49b-4446-b8da-b3bf77d98b33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dd966812-9b0b-430e-8797-92f258b784ee}" ma:internalName="TaxCatchAll" ma:showField="CatchAllData" ma:web="6422185f-c49b-4446-b8da-b3bf77d98b3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utüüp"/>
        <xsd:element ref="dc:title" minOccurs="0" maxOccurs="1" ma:index="4" ma:displayName="Pealkiri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422185f-c49b-4446-b8da-b3bf77d98b33" xsi:nil="true"/>
    <lcf76f155ced4ddcb4097134ff3c332f xmlns="4ce39db7-dd90-41dd-9c1c-4bfec78e77e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DBD0BBE-4C1C-484C-AD3B-9D5A3030C59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719C07-7EE9-4E38-BBDA-DFF3438FC9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e39db7-dd90-41dd-9c1c-4bfec78e77e7"/>
    <ds:schemaRef ds:uri="9f8d0820-d985-41b6-b13f-3cd30caf1ce2"/>
    <ds:schemaRef ds:uri="6422185f-c49b-4446-b8da-b3bf77d98b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B1A5B57-0A8A-4C59-92E3-87AF1F75E96A}">
  <ds:schemaRefs>
    <ds:schemaRef ds:uri="http://purl.org/dc/terms/"/>
    <ds:schemaRef ds:uri="http://purl.org/dc/elements/1.1/"/>
    <ds:schemaRef ds:uri="9f8d0820-d985-41b6-b13f-3cd30caf1ce2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4ce39db7-dd90-41dd-9c1c-4bfec78e77e7"/>
    <ds:schemaRef ds:uri="http://www.w3.org/XML/1998/namespace"/>
    <ds:schemaRef ds:uri="http://schemas.microsoft.com/office/infopath/2007/PartnerControls"/>
    <ds:schemaRef ds:uri="6422185f-c49b-4446-b8da-b3bf77d98b3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2973</TotalTime>
  <Words>427</Words>
  <Application>Microsoft Office PowerPoint</Application>
  <PresentationFormat>Widescreen</PresentationFormat>
  <Paragraphs>39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Arial Black</vt:lpstr>
      <vt:lpstr>Calibri</vt:lpstr>
      <vt:lpstr>Office Theme</vt:lpstr>
      <vt:lpstr>PowerPoint Presentation</vt:lpstr>
      <vt:lpstr>What do we need for  deep effective learning?</vt:lpstr>
      <vt:lpstr>Components of  Educational Environment</vt:lpstr>
      <vt:lpstr>References</vt:lpstr>
      <vt:lpstr>Group Work  20 min to share best practices or new ideas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Maret Põldre</dc:creator>
  <cp:lastModifiedBy>Maret Miljan</cp:lastModifiedBy>
  <cp:revision>81</cp:revision>
  <dcterms:created xsi:type="dcterms:W3CDTF">2022-05-31T10:18:50Z</dcterms:created>
  <dcterms:modified xsi:type="dcterms:W3CDTF">2023-10-25T08:43:55Z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0x0101007B019663B41E564BAFFB98C1C0646208</vt:lpwstr>
  </property>
  <property fmtid="{D5CDD505-2E9C-101B-9397-08002B2CF9AE}" pid="3" name="MediaServiceImageTags">
    <vt:lpwstr/>
  </property>
</Properties>
</file>